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891B-1A3F-4690-BB82-3DDF98BD6B3F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8E9B-5676-4B4D-8297-7B0D1521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rrrrrrrrrrrrrrr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00315" y="-13692"/>
            <a:ext cx="9944315" cy="687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243408"/>
            <a:ext cx="1835696" cy="129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eu_flag_co_funded_pos_[rgb]_right.jpg"/>
          <p:cNvPicPr>
            <a:picLocks noGrp="1" noChangeAspect="1"/>
          </p:cNvPicPr>
          <p:nvPr isPhoto="1" userDrawn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1874611" y="6211669"/>
            <a:ext cx="56461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smtClean="0"/>
              <a:t> </a:t>
            </a:r>
            <a:r>
              <a:rPr lang="en-US" sz="1600" b="0" dirty="0" smtClean="0"/>
              <a:t>Promoting youth employment in remote areas in Jordan -(Job Jo)</a:t>
            </a:r>
          </a:p>
          <a:p>
            <a:pPr algn="ctr"/>
            <a:r>
              <a:rPr lang="en-US" sz="1600" b="0" dirty="0" smtClean="0"/>
              <a:t> 598428-EPP-1-2018-1-JO-EPPKA2-CBHE-JP 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xmlns="" val="47303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3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38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75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888888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6576" cy="88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4624"/>
            <a:ext cx="1475656" cy="104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5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5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3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0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72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1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85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196752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000" b="1" u="sng" dirty="0" smtClean="0"/>
              <a:t>JOB JO</a:t>
            </a:r>
          </a:p>
          <a:p>
            <a:pPr algn="ctr">
              <a:lnSpc>
                <a:spcPct val="150000"/>
              </a:lnSpc>
            </a:pPr>
            <a:endParaRPr lang="en-GB" sz="2000" b="1" u="sng" dirty="0"/>
          </a:p>
        </p:txBody>
      </p:sp>
      <p:sp>
        <p:nvSpPr>
          <p:cNvPr id="4" name="Textfeld 3"/>
          <p:cNvSpPr txBox="1"/>
          <p:nvPr/>
        </p:nvSpPr>
        <p:spPr>
          <a:xfrm>
            <a:off x="35496" y="2708920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 smtClean="0"/>
              <a:t>Work Package 2 </a:t>
            </a:r>
          </a:p>
          <a:p>
            <a:pPr algn="ctr">
              <a:lnSpc>
                <a:spcPct val="150000"/>
              </a:lnSpc>
            </a:pPr>
            <a:r>
              <a:rPr lang="en-GB" sz="1600" b="1" dirty="0" smtClean="0"/>
              <a:t>“Establishing Business Network Bureau”</a:t>
            </a:r>
          </a:p>
          <a:p>
            <a:pPr algn="ctr">
              <a:lnSpc>
                <a:spcPct val="150000"/>
              </a:lnSpc>
            </a:pPr>
            <a:r>
              <a:rPr lang="en-GB" sz="1600" i="1" dirty="0" smtClean="0"/>
              <a:t>Presentation by HTWK Leipzig</a:t>
            </a:r>
            <a:endParaRPr lang="en-GB" sz="1600" i="1" dirty="0"/>
          </a:p>
        </p:txBody>
      </p:sp>
      <p:sp>
        <p:nvSpPr>
          <p:cNvPr id="5" name="Textfeld 4"/>
          <p:cNvSpPr txBox="1"/>
          <p:nvPr/>
        </p:nvSpPr>
        <p:spPr>
          <a:xfrm>
            <a:off x="6516216" y="5405339"/>
            <a:ext cx="1740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Dr.Riyadh Qashi</a:t>
            </a:r>
          </a:p>
          <a:p>
            <a:r>
              <a:rPr lang="de-DE" dirty="0" err="1" smtClean="0"/>
              <a:t>M.Sc</a:t>
            </a:r>
            <a:r>
              <a:rPr lang="de-DE" dirty="0" smtClean="0"/>
              <a:t>. Alex Dekin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67544" y="4509120"/>
            <a:ext cx="4572000" cy="3351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Kick-Off Meeting 24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.-26.02.2019</a:t>
            </a:r>
          </a:p>
        </p:txBody>
      </p:sp>
    </p:spTree>
    <p:extLst>
      <p:ext uri="{BB962C8B-B14F-4D97-AF65-F5344CB8AC3E}">
        <p14:creationId xmlns:p14="http://schemas.microsoft.com/office/powerpoint/2010/main" xmlns="" val="140094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4464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Five (BSNB) will be set up in partner universities.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Academic </a:t>
            </a:r>
            <a:r>
              <a:rPr lang="en-US" sz="1400" dirty="0">
                <a:latin typeface="Calibri" panose="020F0502020204030204" pitchFamily="34" charset="0"/>
              </a:rPr>
              <a:t>partners of </a:t>
            </a:r>
            <a:r>
              <a:rPr lang="en-US" sz="1400" dirty="0" smtClean="0">
                <a:latin typeface="Calibri" panose="020F0502020204030204" pitchFamily="34" charset="0"/>
              </a:rPr>
              <a:t>Partner Country </a:t>
            </a:r>
            <a:r>
              <a:rPr lang="en-US" sz="1400" dirty="0">
                <a:latin typeface="Calibri" panose="020F0502020204030204" pitchFamily="34" charset="0"/>
              </a:rPr>
              <a:t>will provide rooms for (BSNB) and trainings.  </a:t>
            </a: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rooms will </a:t>
            </a:r>
            <a:r>
              <a:rPr lang="en-US" sz="1400" dirty="0" smtClean="0">
                <a:latin typeface="Calibri" panose="020F0502020204030204" pitchFamily="34" charset="0"/>
              </a:rPr>
              <a:t>be equipped </a:t>
            </a:r>
            <a:r>
              <a:rPr lang="en-US" sz="1400" dirty="0">
                <a:latin typeface="Calibri" panose="020F0502020204030204" pitchFamily="34" charset="0"/>
              </a:rPr>
              <a:t>with modern information technology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Training </a:t>
            </a:r>
            <a:r>
              <a:rPr lang="en-US" sz="1400" dirty="0">
                <a:latin typeface="Calibri" panose="020F0502020204030204" pitchFamily="34" charset="0"/>
              </a:rPr>
              <a:t>courses in </a:t>
            </a:r>
            <a:r>
              <a:rPr lang="en-US" sz="1400" dirty="0" smtClean="0">
                <a:latin typeface="Calibri" panose="020F0502020204030204" pitchFamily="34" charset="0"/>
              </a:rPr>
              <a:t>Europe will </a:t>
            </a:r>
            <a:r>
              <a:rPr lang="en-US" sz="1400" dirty="0">
                <a:latin typeface="Calibri" panose="020F0502020204030204" pitchFamily="34" charset="0"/>
              </a:rPr>
              <a:t>be organized to transfer the experience of European universities to </a:t>
            </a:r>
            <a:r>
              <a:rPr lang="en-US" sz="1400" dirty="0" smtClean="0">
                <a:latin typeface="Calibri" panose="020F0502020204030204" pitchFamily="34" charset="0"/>
              </a:rPr>
              <a:t>JO partners </a:t>
            </a:r>
            <a:r>
              <a:rPr lang="en-US" sz="1400" dirty="0">
                <a:latin typeface="Calibri" panose="020F0502020204030204" pitchFamily="34" charset="0"/>
              </a:rPr>
              <a:t>For effective organization of the work of (BSNB</a:t>
            </a:r>
            <a:r>
              <a:rPr lang="en-US" sz="1400" dirty="0" smtClean="0">
                <a:latin typeface="Calibri" panose="020F0502020204030204" pitchFamily="34" charset="0"/>
              </a:rPr>
              <a:t>).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EU partner will help in identify the problem of unemployment </a:t>
            </a:r>
            <a:r>
              <a:rPr lang="en-US" sz="1400" dirty="0" smtClean="0">
                <a:latin typeface="Calibri" panose="020F0502020204030204" pitchFamily="34" charset="0"/>
              </a:rPr>
              <a:t>in the </a:t>
            </a:r>
            <a:r>
              <a:rPr lang="en-US" sz="1400" dirty="0">
                <a:latin typeface="Calibri" panose="020F0502020204030204" pitchFamily="34" charset="0"/>
              </a:rPr>
              <a:t>remote </a:t>
            </a:r>
            <a:r>
              <a:rPr lang="en-US" sz="1400" dirty="0" smtClean="0">
                <a:latin typeface="Calibri" panose="020F0502020204030204" pitchFamily="34" charset="0"/>
              </a:rPr>
              <a:t>areas </a:t>
            </a:r>
            <a:r>
              <a:rPr lang="en-US" sz="1400" dirty="0">
                <a:latin typeface="Calibri" panose="020F0502020204030204" pitchFamily="34" charset="0"/>
              </a:rPr>
              <a:t>in Jordan based on the result of the Questionnaires (tasks </a:t>
            </a:r>
            <a:r>
              <a:rPr lang="en-US" sz="1400" dirty="0" smtClean="0">
                <a:latin typeface="Calibri" panose="020F0502020204030204" pitchFamily="34" charset="0"/>
              </a:rPr>
              <a:t>1.3 &amp;1.4</a:t>
            </a:r>
            <a:r>
              <a:rPr lang="en-US" sz="1400" dirty="0">
                <a:latin typeface="Calibri" panose="020F0502020204030204" pitchFamily="34" charset="0"/>
              </a:rPr>
              <a:t>) </a:t>
            </a:r>
            <a:r>
              <a:rPr lang="en-US" sz="1400" dirty="0" smtClean="0">
                <a:latin typeface="Calibri" panose="020F0502020204030204" pitchFamily="34" charset="0"/>
              </a:rPr>
              <a:t>which </a:t>
            </a:r>
            <a:r>
              <a:rPr lang="en-US" sz="1400" dirty="0">
                <a:latin typeface="Calibri" panose="020F0502020204030204" pitchFamily="34" charset="0"/>
              </a:rPr>
              <a:t>study the local community.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training will be in HTWK, Int@E, </a:t>
            </a:r>
            <a:r>
              <a:rPr lang="en-US" sz="1400" dirty="0" smtClean="0">
                <a:latin typeface="Calibri" panose="020F0502020204030204" pitchFamily="34" charset="0"/>
              </a:rPr>
              <a:t>UCY </a:t>
            </a:r>
            <a:r>
              <a:rPr lang="en-GB" sz="1400" dirty="0" smtClean="0">
                <a:latin typeface="Calibri" panose="020F0502020204030204" pitchFamily="34" charset="0"/>
              </a:rPr>
              <a:t>and </a:t>
            </a:r>
            <a:r>
              <a:rPr lang="en-GB" sz="1400" dirty="0">
                <a:latin typeface="Calibri" panose="020F0502020204030204" pitchFamily="34" charset="0"/>
              </a:rPr>
              <a:t>ISLA</a:t>
            </a:r>
            <a:r>
              <a:rPr lang="en-GB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u="sng" dirty="0" smtClean="0">
                <a:latin typeface="Calibri" panose="020F0502020204030204" pitchFamily="34" charset="0"/>
              </a:rPr>
              <a:t>Highlights: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93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Five (BSNB) will be set up in partner universities.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Studying the issues of selection and </a:t>
            </a:r>
            <a:r>
              <a:rPr lang="en-US" sz="1400" dirty="0" smtClean="0">
                <a:latin typeface="Calibri" panose="020F0502020204030204" pitchFamily="34" charset="0"/>
              </a:rPr>
              <a:t>composition of </a:t>
            </a:r>
            <a:r>
              <a:rPr lang="en-US" sz="1400" dirty="0">
                <a:latin typeface="Calibri" panose="020F0502020204030204" pitchFamily="34" charset="0"/>
              </a:rPr>
              <a:t>the staff of the (BSNB</a:t>
            </a:r>
            <a:r>
              <a:rPr lang="en-US" sz="1400" dirty="0" smtClean="0"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Elaboration of catalogue of courses offered to </a:t>
            </a:r>
            <a:r>
              <a:rPr lang="en-US" sz="1400" dirty="0" smtClean="0">
                <a:latin typeface="Calibri" panose="020F0502020204030204" pitchFamily="34" charset="0"/>
              </a:rPr>
              <a:t>listeners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Methods of attracting potential </a:t>
            </a:r>
            <a:r>
              <a:rPr lang="en-US" sz="1400" dirty="0" smtClean="0">
                <a:latin typeface="Calibri" panose="020F0502020204030204" pitchFamily="34" charset="0"/>
              </a:rPr>
              <a:t>listeners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400" dirty="0">
                <a:latin typeface="Calibri" panose="020F0502020204030204" pitchFamily="34" charset="0"/>
              </a:rPr>
              <a:t>study the questions of financing and </a:t>
            </a:r>
            <a:r>
              <a:rPr lang="en-GB" sz="1400" dirty="0" smtClean="0">
                <a:latin typeface="Calibri" panose="020F0502020204030204" pitchFamily="34" charset="0"/>
              </a:rPr>
              <a:t>dissemination</a:t>
            </a:r>
          </a:p>
          <a:p>
            <a:pPr>
              <a:lnSpc>
                <a:spcPct val="150000"/>
              </a:lnSpc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Gained experience will be used to develop a network model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 smtClean="0">
                <a:latin typeface="Calibri" panose="020F0502020204030204" pitchFamily="34" charset="0"/>
              </a:rPr>
              <a:t>Planned Training activities: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14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latin typeface="Calibri" panose="020F0502020204030204" pitchFamily="34" charset="0"/>
              </a:rPr>
              <a:t>2.1 </a:t>
            </a:r>
            <a:r>
              <a:rPr lang="en-US" sz="1400" dirty="0">
                <a:latin typeface="Calibri" panose="020F0502020204030204" pitchFamily="34" charset="0"/>
              </a:rPr>
              <a:t>Scoping and Market Needs </a:t>
            </a:r>
            <a:r>
              <a:rPr lang="en-US" sz="1400" dirty="0" smtClean="0">
                <a:latin typeface="Calibri" panose="020F0502020204030204" pitchFamily="34" charset="0"/>
              </a:rPr>
              <a:t>Analysis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Calibri" panose="020F0502020204030204" pitchFamily="34" charset="0"/>
              </a:rPr>
              <a:t>2.2 Purchasing equipment, Installation and preparation the </a:t>
            </a:r>
            <a:r>
              <a:rPr lang="en-US" sz="1400" dirty="0" smtClean="0">
                <a:latin typeface="Calibri" panose="020F0502020204030204" pitchFamily="34" charset="0"/>
              </a:rPr>
              <a:t>Bureau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Calibri" panose="020F0502020204030204" pitchFamily="34" charset="0"/>
              </a:rPr>
              <a:t>2.3 Training to study of the experience of European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 smtClean="0">
                <a:latin typeface="Calibri" panose="020F0502020204030204" pitchFamily="34" charset="0"/>
              </a:rPr>
              <a:t>Tasks: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51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9512" y="332656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i="1" dirty="0" smtClean="0">
                <a:solidFill>
                  <a:srgbClr val="FFC000"/>
                </a:solidFill>
              </a:rPr>
              <a:t>Work Package 2  </a:t>
            </a:r>
            <a:r>
              <a:rPr lang="en-GB" sz="1600" b="1" i="1" dirty="0" smtClean="0">
                <a:solidFill>
                  <a:srgbClr val="FFC000"/>
                </a:solidFill>
              </a:rPr>
              <a:t>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/>
              <a:t>15-11-2020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2.1 </a:t>
            </a:r>
            <a:r>
              <a:rPr lang="en-US" sz="1600" b="1" dirty="0">
                <a:latin typeface="Calibri" panose="020F0502020204030204" pitchFamily="34" charset="0"/>
              </a:rPr>
              <a:t>Scoping and Market Needs </a:t>
            </a:r>
            <a:r>
              <a:rPr lang="en-US" sz="1600" b="1" dirty="0" smtClean="0">
                <a:latin typeface="Calibri" panose="020F0502020204030204" pitchFamily="34" charset="0"/>
              </a:rPr>
              <a:t>Analysis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76744" y="2780928"/>
            <a:ext cx="7815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Providing a scoping and needs analysis exercise </a:t>
            </a:r>
            <a:r>
              <a:rPr lang="en-US" sz="1400" dirty="0" smtClean="0">
                <a:latin typeface="Calibri" panose="020F0502020204030204" pitchFamily="34" charset="0"/>
              </a:rPr>
              <a:t>to investigate </a:t>
            </a:r>
            <a:r>
              <a:rPr lang="en-US" sz="1400" dirty="0">
                <a:latin typeface="Calibri" panose="020F0502020204030204" pitchFamily="34" charset="0"/>
              </a:rPr>
              <a:t>the current status in the field of </a:t>
            </a:r>
            <a:r>
              <a:rPr lang="en-US" sz="1400" dirty="0" smtClean="0">
                <a:latin typeface="Calibri" panose="020F0502020204030204" pitchFamily="34" charset="0"/>
              </a:rPr>
              <a:t>unemployment and poverty </a:t>
            </a:r>
            <a:r>
              <a:rPr lang="en-US" sz="1400" dirty="0">
                <a:latin typeface="Calibri" panose="020F0502020204030204" pitchFamily="34" charset="0"/>
              </a:rPr>
              <a:t>issues, actual market demands, trends </a:t>
            </a:r>
            <a:r>
              <a:rPr lang="en-US" sz="1400" dirty="0" smtClean="0">
                <a:latin typeface="Calibri" panose="020F0502020204030204" pitchFamily="34" charset="0"/>
              </a:rPr>
              <a:t>and needs </a:t>
            </a:r>
            <a:r>
              <a:rPr lang="en-US" sz="1400" dirty="0">
                <a:latin typeface="Calibri" panose="020F0502020204030204" pitchFamily="34" charset="0"/>
              </a:rPr>
              <a:t>as well government policies and regulations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investigation will commence with desk research </a:t>
            </a:r>
            <a:r>
              <a:rPr lang="en-US" sz="1400" dirty="0" smtClean="0">
                <a:latin typeface="Calibri" panose="020F0502020204030204" pitchFamily="34" charset="0"/>
              </a:rPr>
              <a:t>and on-Line </a:t>
            </a:r>
            <a:r>
              <a:rPr lang="en-US" sz="1400" dirty="0">
                <a:latin typeface="Calibri" panose="020F0502020204030204" pitchFamily="34" charset="0"/>
              </a:rPr>
              <a:t>survey for Jordanian Stakeholders, including </a:t>
            </a:r>
            <a:r>
              <a:rPr lang="en-US" sz="1400" dirty="0" smtClean="0">
                <a:latin typeface="Calibri" panose="020F0502020204030204" pitchFamily="34" charset="0"/>
              </a:rPr>
              <a:t>new graduates, </a:t>
            </a:r>
            <a:r>
              <a:rPr lang="en-US" sz="1400" dirty="0">
                <a:latin typeface="Calibri" panose="020F0502020204030204" pitchFamily="34" charset="0"/>
              </a:rPr>
              <a:t>student, local community, enterprises </a:t>
            </a:r>
            <a:r>
              <a:rPr lang="en-US" sz="1400" dirty="0" smtClean="0">
                <a:latin typeface="Calibri" panose="020F0502020204030204" pitchFamily="34" charset="0"/>
              </a:rPr>
              <a:t>and governmental </a:t>
            </a:r>
            <a:r>
              <a:rPr lang="en-US" sz="1400" dirty="0">
                <a:latin typeface="Calibri" panose="020F0502020204030204" pitchFamily="34" charset="0"/>
              </a:rPr>
              <a:t>bodies.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JUST</a:t>
            </a:r>
            <a:r>
              <a:rPr lang="en-US" sz="1400" dirty="0">
                <a:latin typeface="Calibri" panose="020F0502020204030204" pitchFamily="34" charset="0"/>
              </a:rPr>
              <a:t>, UJ, GKM, MPWH, TTU, </a:t>
            </a:r>
            <a:r>
              <a:rPr lang="en-US" sz="1400" dirty="0" smtClean="0">
                <a:latin typeface="Calibri" panose="020F0502020204030204" pitchFamily="34" charset="0"/>
              </a:rPr>
              <a:t>AHU, UCY </a:t>
            </a:r>
            <a:r>
              <a:rPr lang="en-US" sz="1400" dirty="0">
                <a:latin typeface="Calibri" panose="020F0502020204030204" pitchFamily="34" charset="0"/>
              </a:rPr>
              <a:t>will be involve in this task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9038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332656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15-10-2019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7575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2.2 Purchasing </a:t>
            </a:r>
            <a:r>
              <a:rPr lang="en-US" sz="1600" b="1" dirty="0">
                <a:latin typeface="Calibri" panose="020F0502020204030204" pitchFamily="34" charset="0"/>
              </a:rPr>
              <a:t>equipment, installation and preparation </a:t>
            </a:r>
            <a:r>
              <a:rPr lang="en-US" sz="1600" b="1" dirty="0" smtClean="0">
                <a:latin typeface="Calibri" panose="020F0502020204030204" pitchFamily="34" charset="0"/>
              </a:rPr>
              <a:t>the </a:t>
            </a:r>
            <a:r>
              <a:rPr lang="en-GB" sz="1600" b="1" dirty="0" smtClean="0">
                <a:latin typeface="Calibri" panose="020F0502020204030204" pitchFamily="34" charset="0"/>
              </a:rPr>
              <a:t>BSNB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52720" y="2780928"/>
            <a:ext cx="7815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main purpose of this activity is equipment of </a:t>
            </a:r>
            <a:r>
              <a:rPr lang="en-US" sz="1400" dirty="0" smtClean="0">
                <a:latin typeface="Calibri" panose="020F0502020204030204" pitchFamily="34" charset="0"/>
              </a:rPr>
              <a:t>allocated rooms </a:t>
            </a:r>
            <a:r>
              <a:rPr lang="en-US" sz="1400" dirty="0">
                <a:latin typeface="Calibri" panose="020F0502020204030204" pitchFamily="34" charset="0"/>
              </a:rPr>
              <a:t>for centers and equipping them with the </a:t>
            </a:r>
            <a:r>
              <a:rPr lang="en-US" sz="1400" dirty="0" smtClean="0">
                <a:latin typeface="Calibri" panose="020F0502020204030204" pitchFamily="34" charset="0"/>
              </a:rPr>
              <a:t>modern </a:t>
            </a:r>
            <a:r>
              <a:rPr lang="en-GB" sz="1400" dirty="0" smtClean="0">
                <a:latin typeface="Calibri" panose="020F0502020204030204" pitchFamily="34" charset="0"/>
              </a:rPr>
              <a:t>information technology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>
                <a:latin typeface="Calibri" panose="020F0502020204030204" pitchFamily="34" charset="0"/>
              </a:rPr>
              <a:t>Erasmus </a:t>
            </a:r>
            <a:r>
              <a:rPr lang="en-GB" sz="1400" dirty="0">
                <a:latin typeface="Calibri" panose="020F0502020204030204" pitchFamily="34" charset="0"/>
              </a:rPr>
              <a:t>and MU regulation </a:t>
            </a:r>
            <a:r>
              <a:rPr lang="en-GB" sz="1400" dirty="0" smtClean="0">
                <a:latin typeface="Calibri" panose="020F0502020204030204" pitchFamily="34" charset="0"/>
              </a:rPr>
              <a:t>will </a:t>
            </a:r>
            <a:r>
              <a:rPr lang="en-US" sz="1400" dirty="0" smtClean="0">
                <a:latin typeface="Calibri" panose="020F0502020204030204" pitchFamily="34" charset="0"/>
              </a:rPr>
              <a:t>be </a:t>
            </a:r>
            <a:r>
              <a:rPr lang="en-US" sz="1400" dirty="0">
                <a:latin typeface="Calibri" panose="020F0502020204030204" pitchFamily="34" charset="0"/>
              </a:rPr>
              <a:t>followed in purchasing the </a:t>
            </a:r>
            <a:r>
              <a:rPr lang="en-US" sz="1400" dirty="0" smtClean="0">
                <a:latin typeface="Calibri" panose="020F0502020204030204" pitchFamily="34" charset="0"/>
              </a:rPr>
              <a:t>equipment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All the equipment </a:t>
            </a:r>
            <a:r>
              <a:rPr lang="en-US" sz="1400" dirty="0">
                <a:latin typeface="Calibri" panose="020F0502020204030204" pitchFamily="34" charset="0"/>
              </a:rPr>
              <a:t>will be purchased to help the training </a:t>
            </a:r>
            <a:r>
              <a:rPr lang="en-US" sz="1400" dirty="0" smtClean="0">
                <a:latin typeface="Calibri" panose="020F0502020204030204" pitchFamily="34" charset="0"/>
              </a:rPr>
              <a:t>process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Data show, laptops, routers and computers will be </a:t>
            </a:r>
            <a:r>
              <a:rPr lang="en-US" sz="1400" dirty="0" smtClean="0">
                <a:latin typeface="Calibri" panose="020F0502020204030204" pitchFamily="34" charset="0"/>
              </a:rPr>
              <a:t>installed in </a:t>
            </a:r>
            <a:r>
              <a:rPr lang="en-US" sz="1400" dirty="0">
                <a:latin typeface="Calibri" panose="020F0502020204030204" pitchFamily="34" charset="0"/>
              </a:rPr>
              <a:t>the training rooms at the partner </a:t>
            </a:r>
            <a:r>
              <a:rPr lang="en-US" sz="1400" dirty="0" smtClean="0">
                <a:latin typeface="Calibri" panose="020F0502020204030204" pitchFamily="34" charset="0"/>
              </a:rPr>
              <a:t>universities</a:t>
            </a: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213444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 smtClean="0">
                <a:solidFill>
                  <a:srgbClr val="FFC000"/>
                </a:solidFill>
              </a:rPr>
              <a:t>Work Package 2  </a:t>
            </a:r>
            <a:r>
              <a:rPr lang="en-GB" sz="1600" b="1" dirty="0" smtClean="0">
                <a:solidFill>
                  <a:srgbClr val="FFC000"/>
                </a:solidFill>
              </a:rPr>
              <a:t>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15-2-2019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15-11-2020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7575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2.3 Training </a:t>
            </a:r>
            <a:r>
              <a:rPr lang="en-US" sz="1600" b="1" dirty="0">
                <a:latin typeface="Calibri" panose="020F0502020204030204" pitchFamily="34" charset="0"/>
              </a:rPr>
              <a:t>to study of the experience of European</a:t>
            </a:r>
          </a:p>
        </p:txBody>
      </p:sp>
      <p:sp>
        <p:nvSpPr>
          <p:cNvPr id="2" name="Rechteck 1"/>
          <p:cNvSpPr/>
          <p:nvPr/>
        </p:nvSpPr>
        <p:spPr>
          <a:xfrm>
            <a:off x="452720" y="2780928"/>
            <a:ext cx="78157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Representatives of each partner from Jordan will have </a:t>
            </a:r>
            <a:r>
              <a:rPr lang="en-US" sz="1400" dirty="0" smtClean="0">
                <a:latin typeface="Calibri" panose="020F0502020204030204" pitchFamily="34" charset="0"/>
              </a:rPr>
              <a:t>a training </a:t>
            </a:r>
            <a:r>
              <a:rPr lang="en-US" sz="1400" dirty="0">
                <a:latin typeface="Calibri" panose="020F0502020204030204" pitchFamily="34" charset="0"/>
              </a:rPr>
              <a:t>at European universities in </a:t>
            </a:r>
            <a:r>
              <a:rPr lang="en-US" sz="1400" dirty="0" smtClean="0">
                <a:latin typeface="Calibri" panose="020F0502020204030204" pitchFamily="34" charset="0"/>
              </a:rPr>
              <a:t>UCY</a:t>
            </a:r>
            <a:endParaRPr lang="en-US" sz="1400" dirty="0">
              <a:latin typeface="Calibri" panose="020F0502020204030204" pitchFamily="34" charset="0"/>
            </a:endParaRPr>
          </a:p>
          <a:p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Partners </a:t>
            </a:r>
            <a:r>
              <a:rPr lang="en-US" sz="1400" dirty="0">
                <a:latin typeface="Calibri" panose="020F0502020204030204" pitchFamily="34" charset="0"/>
              </a:rPr>
              <a:t>of </a:t>
            </a:r>
            <a:r>
              <a:rPr lang="en-US" sz="1400" dirty="0" smtClean="0">
                <a:latin typeface="Calibri" panose="020F0502020204030204" pitchFamily="34" charset="0"/>
              </a:rPr>
              <a:t>ISLA, HTWK</a:t>
            </a:r>
            <a:r>
              <a:rPr lang="en-US" sz="1400" dirty="0">
                <a:latin typeface="Calibri" panose="020F0502020204030204" pitchFamily="34" charset="0"/>
              </a:rPr>
              <a:t>, Int@E will share their experience about </a:t>
            </a:r>
            <a:r>
              <a:rPr lang="en-US" sz="1400" dirty="0" smtClean="0">
                <a:latin typeface="Calibri" panose="020F0502020204030204" pitchFamily="34" charset="0"/>
              </a:rPr>
              <a:t>Vocational Educational </a:t>
            </a:r>
            <a:r>
              <a:rPr lang="en-US" sz="1400" dirty="0">
                <a:latin typeface="Calibri" panose="020F0502020204030204" pitchFamily="34" charset="0"/>
              </a:rPr>
              <a:t>Training (VET) at </a:t>
            </a:r>
            <a:r>
              <a:rPr lang="en-US" sz="1400" dirty="0" smtClean="0">
                <a:latin typeface="Calibri" panose="020F0502020204030204" pitchFamily="34" charset="0"/>
              </a:rPr>
              <a:t>training</a:t>
            </a: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training </a:t>
            </a:r>
            <a:r>
              <a:rPr lang="en-US" sz="1400" dirty="0" smtClean="0">
                <a:latin typeface="Calibri" panose="020F0502020204030204" pitchFamily="34" charset="0"/>
              </a:rPr>
              <a:t>will focus </a:t>
            </a:r>
            <a:r>
              <a:rPr lang="en-US" sz="1400" dirty="0">
                <a:latin typeface="Calibri" panose="020F0502020204030204" pitchFamily="34" charset="0"/>
              </a:rPr>
              <a:t>on issues Personal and </a:t>
            </a:r>
            <a:r>
              <a:rPr lang="en-US" sz="1400" dirty="0" smtClean="0">
                <a:latin typeface="Calibri" panose="020F0502020204030204" pitchFamily="34" charset="0"/>
              </a:rPr>
              <a:t>Communication </a:t>
            </a:r>
            <a:r>
              <a:rPr lang="en-US" sz="1400" dirty="0">
                <a:latin typeface="Calibri" panose="020F0502020204030204" pitchFamily="34" charset="0"/>
              </a:rPr>
              <a:t>Skills </a:t>
            </a:r>
            <a:r>
              <a:rPr lang="en-US" sz="1400" dirty="0" smtClean="0">
                <a:latin typeface="Calibri" panose="020F0502020204030204" pitchFamily="34" charset="0"/>
              </a:rPr>
              <a:t>job hunting </a:t>
            </a:r>
            <a:r>
              <a:rPr lang="en-US" sz="1400" dirty="0">
                <a:latin typeface="Calibri" panose="020F0502020204030204" pitchFamily="34" charset="0"/>
              </a:rPr>
              <a:t>skills, interview skills, career </a:t>
            </a:r>
            <a:r>
              <a:rPr lang="en-US" sz="1400" dirty="0" smtClean="0">
                <a:latin typeface="Calibri" panose="020F0502020204030204" pitchFamily="34" charset="0"/>
              </a:rPr>
              <a:t>development, interview </a:t>
            </a:r>
            <a:r>
              <a:rPr lang="en-US" sz="1400" dirty="0">
                <a:latin typeface="Calibri" panose="020F0502020204030204" pitchFamily="34" charset="0"/>
              </a:rPr>
              <a:t>skills, </a:t>
            </a:r>
            <a:r>
              <a:rPr lang="en-US" sz="1400" dirty="0" smtClean="0">
                <a:latin typeface="Calibri" panose="020F0502020204030204" pitchFamily="34" charset="0"/>
              </a:rPr>
              <a:t>behavior-Critical </a:t>
            </a:r>
            <a:r>
              <a:rPr lang="en-US" sz="1400" dirty="0">
                <a:latin typeface="Calibri" panose="020F0502020204030204" pitchFamily="34" charset="0"/>
              </a:rPr>
              <a:t>Thinking in </a:t>
            </a:r>
            <a:r>
              <a:rPr lang="en-US" sz="1400" dirty="0" smtClean="0">
                <a:latin typeface="Calibri" panose="020F0502020204030204" pitchFamily="34" charset="0"/>
              </a:rPr>
              <a:t>Solving Problems </a:t>
            </a:r>
            <a:r>
              <a:rPr lang="en-US" sz="1400" dirty="0">
                <a:latin typeface="Calibri" panose="020F0502020204030204" pitchFamily="34" charset="0"/>
              </a:rPr>
              <a:t>and the opportunity to participate in </a:t>
            </a:r>
            <a:r>
              <a:rPr lang="en-US" sz="1400" dirty="0" smtClean="0">
                <a:latin typeface="Calibri" panose="020F0502020204030204" pitchFamily="34" charset="0"/>
              </a:rPr>
              <a:t>Industry </a:t>
            </a:r>
            <a:r>
              <a:rPr lang="en-GB" sz="1400" dirty="0" smtClean="0">
                <a:latin typeface="Calibri" panose="020F0502020204030204" pitchFamily="34" charset="0"/>
              </a:rPr>
              <a:t>Awareness Experiences</a:t>
            </a: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A </a:t>
            </a:r>
            <a:r>
              <a:rPr lang="en-US" sz="1400" dirty="0" smtClean="0">
                <a:latin typeface="Calibri" panose="020F0502020204030204" pitchFamily="34" charset="0"/>
              </a:rPr>
              <a:t>coordination </a:t>
            </a:r>
            <a:r>
              <a:rPr lang="en-US" sz="1400" dirty="0">
                <a:latin typeface="Calibri" panose="020F0502020204030204" pitchFamily="34" charset="0"/>
              </a:rPr>
              <a:t>meeting of all partners will be </a:t>
            </a:r>
            <a:r>
              <a:rPr lang="en-US" sz="1400" dirty="0" smtClean="0">
                <a:latin typeface="Calibri" panose="020F0502020204030204" pitchFamily="34" charset="0"/>
              </a:rPr>
              <a:t>conducted during </a:t>
            </a:r>
            <a:r>
              <a:rPr lang="en-US" sz="1400" dirty="0">
                <a:latin typeface="Calibri" panose="020F0502020204030204" pitchFamily="34" charset="0"/>
              </a:rPr>
              <a:t>this training in order to save project </a:t>
            </a:r>
            <a:r>
              <a:rPr lang="en-US" sz="1400" dirty="0" smtClean="0">
                <a:latin typeface="Calibri" panose="020F0502020204030204" pitchFamily="34" charset="0"/>
              </a:rPr>
              <a:t>funds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26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483768" y="3140968"/>
            <a:ext cx="3908827" cy="801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GB" sz="2200" b="1" dirty="0" smtClean="0"/>
              <a:t>Many Thanks for Your Attention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xmlns="" val="214911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0FE7F837F8B1924E8065DDDFEB6A4392" ma:contentTypeVersion="0" ma:contentTypeDescription="Upload an image." ma:contentTypeScope="" ma:versionID="ddc70aa3ddcce86d4d521180d65448d5">
  <xsd:schema xmlns:xsd="http://www.w3.org/2001/XMLSchema" xmlns:xs="http://www.w3.org/2001/XMLSchema" xmlns:p="http://schemas.microsoft.com/office/2006/metadata/properties" xmlns:ns1="http://schemas.microsoft.com/sharepoint/v3" xmlns:ns2="060A2024-F6EB-4942-AB8B-FD2115F58C2D" xmlns:ns3="22fd18e6-64cf-4f9f-aa22-5c0dbd791516" xmlns:ns4="http://schemas.microsoft.com/sharepoint/v3/fields" targetNamespace="http://schemas.microsoft.com/office/2006/metadata/properties" ma:root="true" ma:fieldsID="c6385d98d2bcdd5b26376b89d8167d62" ns1:_="" ns2:_="" ns3:_="" ns4:_="">
    <xsd:import namespace="http://schemas.microsoft.com/sharepoint/v3"/>
    <xsd:import namespace="060A2024-F6EB-4942-AB8B-FD2115F58C2D"/>
    <xsd:import namespace="22fd18e6-64cf-4f9f-aa22-5c0dbd79151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4:wic_System_Copyrigh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12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3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4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A2024-F6EB-4942-AB8B-FD2115F58C2D" elementFormDefault="qualified">
    <xsd:import namespace="http://schemas.microsoft.com/office/2006/documentManagement/types"/>
    <xsd:import namespace="http://schemas.microsoft.com/office/infopath/2007/PartnerControls"/>
    <xsd:element name="ThumbnailExists" ma:index="21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2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3" nillable="true" ma:displayName="Width" ma:internalName="ImageWidth" ma:readOnly="true">
      <xsd:simpleType>
        <xsd:restriction base="dms:Unknown"/>
      </xsd:simpleType>
    </xsd:element>
    <xsd:element name="ImageHeight" ma:index="25" nillable="true" ma:displayName="Height" ma:internalName="ImageHeight" ma:readOnly="true">
      <xsd:simpleType>
        <xsd:restriction base="dms:Unknown"/>
      </xsd:simpleType>
    </xsd:element>
    <xsd:element name="ImageCreateDate" ma:index="28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d18e6-64cf-4f9f-aa22-5c0dbd79151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9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7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6" ma:displayName="Comments"/>
        <xsd:element name="keywords" minOccurs="0" maxOccurs="1" type="xsd:string" ma:index="17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060A2024-F6EB-4942-AB8B-FD2115F58C2D" xsi:nil="true"/>
    <wic_System_Copyright xmlns="http://schemas.microsoft.com/sharepoint/v3/fields" xsi:nil="true"/>
    <_dlc_DocId xmlns="22fd18e6-64cf-4f9f-aa22-5c0dbd791516">XJEAPHMFWCY4-20-482</_dlc_DocId>
    <_dlc_DocIdUrl xmlns="22fd18e6-64cf-4f9f-aa22-5c0dbd791516">
      <Url>https://mutah.edu.jo/_layouts/DocIdRedir.aspx?ID=XJEAPHMFWCY4-20-482</Url>
      <Description>XJEAPHMFWCY4-20-482</Description>
    </_dlc_DocIdUrl>
  </documentManagement>
</p:properties>
</file>

<file path=customXml/itemProps1.xml><?xml version="1.0" encoding="utf-8"?>
<ds:datastoreItem xmlns:ds="http://schemas.openxmlformats.org/officeDocument/2006/customXml" ds:itemID="{E4837618-AC5F-427D-90B5-540FD10E7FAB}"/>
</file>

<file path=customXml/itemProps2.xml><?xml version="1.0" encoding="utf-8"?>
<ds:datastoreItem xmlns:ds="http://schemas.openxmlformats.org/officeDocument/2006/customXml" ds:itemID="{9884AE9A-19DA-48B4-81FB-2C7BDE2C942A}"/>
</file>

<file path=customXml/itemProps3.xml><?xml version="1.0" encoding="utf-8"?>
<ds:datastoreItem xmlns:ds="http://schemas.openxmlformats.org/officeDocument/2006/customXml" ds:itemID="{9881D5C8-D91A-422A-B370-08BD79B8CE72}"/>
</file>

<file path=customXml/itemProps4.xml><?xml version="1.0" encoding="utf-8"?>
<ds:datastoreItem xmlns:ds="http://schemas.openxmlformats.org/officeDocument/2006/customXml" ds:itemID="{7282E2DD-08EB-476C-841A-AD40758CAED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561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Civil Head</cp:lastModifiedBy>
  <cp:revision>18</cp:revision>
  <dcterms:created xsi:type="dcterms:W3CDTF">2018-09-11T16:13:06Z</dcterms:created>
  <dcterms:modified xsi:type="dcterms:W3CDTF">2019-03-09T13:15:08Z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0x0101009148F5A04DDD49CBA7127AADA5FB792B00AADE34325A8B49CDA8BB4DB53328F214000FE7F837F8B1924E8065DDDFEB6A4392</vt:lpwstr>
  </property>
  <property fmtid="{D5CDD505-2E9C-101B-9397-08002B2CF9AE}" pid="3" name="_dlc_DocIdItemGuid">
    <vt:lpwstr>0f80e198-4d14-4961-8885-9fa512feafa6</vt:lpwstr>
  </property>
</Properties>
</file>